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5" r:id="rId9"/>
    <p:sldId id="266" r:id="rId10"/>
    <p:sldId id="263" r:id="rId11"/>
    <p:sldId id="264" r:id="rId1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9" d="100"/>
          <a:sy n="109" d="100"/>
        </p:scale>
        <p:origin x="-87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A2CDAD6-5D43-9546-A0B5-07416D87F316}" type="datetimeFigureOut">
              <a:rPr lang="it-IT" smtClean="0"/>
              <a:pPr/>
              <a:t>23-09-2015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5487FE-7E7C-2740-AC3E-3D2C560AD26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CDAD6-5D43-9546-A0B5-07416D87F316}" type="datetimeFigureOut">
              <a:rPr lang="it-IT" smtClean="0"/>
              <a:pPr/>
              <a:t>23-09-2015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5487FE-7E7C-2740-AC3E-3D2C560AD26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LA NASCITA DELLE LETTERATURE ROMANZE: LE LETTERATURE </a:t>
            </a:r>
            <a:r>
              <a:rPr lang="it-IT" dirty="0" err="1" smtClean="0"/>
              <a:t>D’</a:t>
            </a:r>
            <a:r>
              <a:rPr lang="it-IT" i="1" dirty="0" err="1" smtClean="0"/>
              <a:t>OC</a:t>
            </a:r>
            <a:r>
              <a:rPr lang="it-IT" dirty="0" smtClean="0"/>
              <a:t> E </a:t>
            </a:r>
            <a:r>
              <a:rPr lang="it-IT" dirty="0" err="1" smtClean="0"/>
              <a:t>D’</a:t>
            </a:r>
            <a:r>
              <a:rPr lang="it-IT" i="1" dirty="0" err="1" smtClean="0"/>
              <a:t>OIL</a:t>
            </a:r>
            <a:endParaRPr lang="it-IT" i="1" dirty="0"/>
          </a:p>
        </p:txBody>
      </p:sp>
      <p:sp>
        <p:nvSpPr>
          <p:cNvPr id="3" name="Sottotitolo 2"/>
          <p:cNvSpPr>
            <a:spLocks noGrp="1"/>
          </p:cNvSpPr>
          <p:nvPr>
            <p:ph type="subTitle" idx="1"/>
          </p:nvPr>
        </p:nvSpPr>
        <p:spPr/>
        <p:txBody>
          <a:bodyPr/>
          <a:lstStyle/>
          <a:p>
            <a:r>
              <a:rPr lang="it-IT" dirty="0" smtClean="0"/>
              <a:t> POESIA TROBADORICA E CHANSONS DE GESTE</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ROMANZO</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A partire dalla metà del XII secolo, alla corte di Marie di Champagne, si inaugura un nuovo genere letterario, il romanzo cavalleresco. La letteratura francese del XII secolo si sviluppa in un ambiente culturale dominato dalla figura di Eleonora, regina prima di Francia, poi di Inghilterra, ma originaria della Provenza. </a:t>
            </a:r>
          </a:p>
          <a:p>
            <a:pPr algn="just"/>
            <a:r>
              <a:rPr lang="it-IT" dirty="0" smtClean="0"/>
              <a:t>Al centro dei valori propagandati si trova l’amor cortese nella teorizzazione di A. Cappellano, ciambellano di corte e autore del trattato De Amore.</a:t>
            </a:r>
          </a:p>
          <a:p>
            <a:pPr algn="just"/>
            <a:r>
              <a:rPr lang="it-IT" dirty="0" smtClean="0"/>
              <a:t>Fra gli autori il nome più importante è quello di Chretien de Troyes, attivo tra il 1160 e il 1190. è la materia di </a:t>
            </a:r>
            <a:r>
              <a:rPr lang="it-IT" dirty="0" err="1" smtClean="0"/>
              <a:t>bretagna</a:t>
            </a:r>
            <a:r>
              <a:rPr lang="it-IT" dirty="0" smtClean="0"/>
              <a:t> a fornire alla sua immaginazione la maggior fonte di ispirazione per inventare nuovi personaggi o sviluppare storie appena accennate nei testi bretoni (come l’amore tra Lancillotto e Ginevra) o di intrecciare con esse nuove leggende (come quella dl Santo Graal). </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MOTIVI DEL RITARDO ITALIANO</a:t>
            </a:r>
            <a:endParaRPr lang="it-IT" dirty="0"/>
          </a:p>
        </p:txBody>
      </p:sp>
      <p:sp>
        <p:nvSpPr>
          <p:cNvPr id="3" name="Segnaposto contenuto 2"/>
          <p:cNvSpPr>
            <a:spLocks noGrp="1"/>
          </p:cNvSpPr>
          <p:nvPr>
            <p:ph idx="1"/>
          </p:nvPr>
        </p:nvSpPr>
        <p:spPr/>
        <p:txBody>
          <a:bodyPr/>
          <a:lstStyle/>
          <a:p>
            <a:r>
              <a:rPr lang="it-IT" dirty="0" smtClean="0"/>
              <a:t>E l’Italia? L’Italia sviluppa la propria letteratura fortemente in ritardo rispetto agli altri paesi europei</a:t>
            </a:r>
            <a:r>
              <a:rPr lang="it-IT" smtClean="0"/>
              <a:t>: </a:t>
            </a:r>
          </a:p>
          <a:p>
            <a:pPr algn="ctr">
              <a:buNone/>
            </a:pPr>
            <a:r>
              <a:rPr lang="it-IT" dirty="0" smtClean="0"/>
              <a:t>Quali sono i motivi?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PROCESSO </a:t>
            </a:r>
            <a:r>
              <a:rPr lang="it-IT" dirty="0" err="1" smtClean="0"/>
              <a:t>DI</a:t>
            </a:r>
            <a:r>
              <a:rPr lang="it-IT" dirty="0" smtClean="0"/>
              <a:t> FORMAZIONE DELLA LETTERATURA</a:t>
            </a:r>
            <a:endParaRPr lang="it-IT" dirty="0"/>
          </a:p>
        </p:txBody>
      </p:sp>
      <p:sp>
        <p:nvSpPr>
          <p:cNvPr id="3" name="Segnaposto contenuto 2"/>
          <p:cNvSpPr>
            <a:spLocks noGrp="1"/>
          </p:cNvSpPr>
          <p:nvPr>
            <p:ph idx="1"/>
          </p:nvPr>
        </p:nvSpPr>
        <p:spPr/>
        <p:txBody>
          <a:bodyPr/>
          <a:lstStyle/>
          <a:p>
            <a:pPr algn="just">
              <a:buNone/>
            </a:pPr>
            <a:r>
              <a:rPr lang="it-IT" dirty="0" smtClean="0"/>
              <a:t>	Nel lungo periodo che porta alla formazione delle parlate romanze, nella lingua parlata dal popolo si sviluppa una cultura orale, mentre la cultura scritta si esprime in latino e proviene per lo più dai chierici. L’ingresso delle prime prove scritte in volgare non produce la morte del latino, il quale resta una lingua universale, fattore di coesione e codice comune per i letterati d’Europa.</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LE LETTERATURE </a:t>
            </a:r>
            <a:r>
              <a:rPr lang="it-IT" dirty="0" err="1" smtClean="0"/>
              <a:t>D’OC</a:t>
            </a:r>
            <a:r>
              <a:rPr lang="it-IT" dirty="0" smtClean="0"/>
              <a:t> E </a:t>
            </a:r>
            <a:r>
              <a:rPr lang="it-IT" dirty="0" err="1" smtClean="0"/>
              <a:t>D’OIL</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Nella seconda metà dell’XI secolo prende vita una complessa letteratura nelle due principali lingue d’oltralpe: nasce la narrativa delle </a:t>
            </a:r>
            <a:r>
              <a:rPr lang="it-IT" i="1" dirty="0" err="1" smtClean="0"/>
              <a:t>chansons</a:t>
            </a:r>
            <a:r>
              <a:rPr lang="it-IT" i="1" dirty="0" smtClean="0"/>
              <a:t> de </a:t>
            </a:r>
            <a:r>
              <a:rPr lang="it-IT" i="1" dirty="0" err="1" smtClean="0"/>
              <a:t>geste</a:t>
            </a:r>
            <a:r>
              <a:rPr lang="it-IT" i="1" dirty="0" smtClean="0"/>
              <a:t> </a:t>
            </a:r>
            <a:r>
              <a:rPr lang="it-IT" dirty="0" smtClean="0"/>
              <a:t>in lingua d’oil e la poesia trobadorica in lingua d’oc. </a:t>
            </a:r>
          </a:p>
          <a:p>
            <a:pPr algn="just"/>
            <a:r>
              <a:rPr lang="it-IT" dirty="0" smtClean="0"/>
              <a:t>Intorno alla metà del XII secolo tra Francia e Inghilterra (presso la corte normanna di Eleonora d’</a:t>
            </a:r>
            <a:r>
              <a:rPr lang="it-IT" dirty="0" err="1" smtClean="0"/>
              <a:t>Aquitania</a:t>
            </a:r>
            <a:r>
              <a:rPr lang="it-IT" dirty="0" smtClean="0"/>
              <a:t>) dall’incontro di queste due tradizioni si genera un nuovo genere letterario: il romanzo cortese e cavalleresco (in lingua d’oil). </a:t>
            </a:r>
          </a:p>
          <a:p>
            <a:pPr algn="just"/>
            <a:r>
              <a:rPr lang="it-IT" dirty="0" smtClean="0"/>
              <a:t>In questo periodo la produzione italiana in volgare si ferma ad alcuni documenti non letterari e a pochi testi letterari, importanti ma isolati. </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t>
            </a:r>
            <a:r>
              <a:rPr lang="it-IT" i="1" dirty="0" err="1" smtClean="0"/>
              <a:t>Chansons</a:t>
            </a:r>
            <a:r>
              <a:rPr lang="it-IT" i="1" dirty="0" smtClean="0"/>
              <a:t> de </a:t>
            </a:r>
            <a:r>
              <a:rPr lang="it-IT" i="1" dirty="0" err="1" smtClean="0"/>
              <a:t>geste</a:t>
            </a:r>
            <a:endParaRPr lang="it-IT" i="1" dirty="0"/>
          </a:p>
        </p:txBody>
      </p:sp>
      <p:sp>
        <p:nvSpPr>
          <p:cNvPr id="3" name="Segnaposto contenuto 2"/>
          <p:cNvSpPr>
            <a:spLocks noGrp="1"/>
          </p:cNvSpPr>
          <p:nvPr>
            <p:ph idx="1"/>
          </p:nvPr>
        </p:nvSpPr>
        <p:spPr/>
        <p:txBody>
          <a:bodyPr>
            <a:normAutofit fontScale="77500" lnSpcReduction="20000"/>
          </a:bodyPr>
          <a:lstStyle/>
          <a:p>
            <a:pPr algn="just"/>
            <a:r>
              <a:rPr lang="it-IT" dirty="0" smtClean="0"/>
              <a:t>Nella seconda metà dell’XI secolo in diversi paesi europei si affermano i poemi epici: narrazioni in versi nelle quali a partire da una tradizione orale vengono raccolti e rielaborati eventi storici intrecciati a leggende che contribuiscono a fondare l’identità di un popolo comune</a:t>
            </a:r>
          </a:p>
          <a:p>
            <a:pPr algn="just"/>
            <a:r>
              <a:rPr lang="it-IT" dirty="0" smtClean="0"/>
              <a:t>Nella Francia del Nord appaiono le </a:t>
            </a:r>
            <a:r>
              <a:rPr lang="it-IT" dirty="0" err="1" smtClean="0"/>
              <a:t>Chansons</a:t>
            </a:r>
            <a:r>
              <a:rPr lang="it-IT" dirty="0" smtClean="0"/>
              <a:t> de </a:t>
            </a:r>
            <a:r>
              <a:rPr lang="it-IT" dirty="0" err="1" smtClean="0"/>
              <a:t>geste</a:t>
            </a:r>
            <a:r>
              <a:rPr lang="it-IT" dirty="0" smtClean="0"/>
              <a:t> che condividono caratteristiche tematiche e formali con l’epica antica: rappresentano un’aristocrazia guerriera di cui esaltano la forza senza fare riferimenti all’elemento femminile o amoroso. </a:t>
            </a:r>
          </a:p>
          <a:p>
            <a:pPr algn="just"/>
            <a:r>
              <a:rPr lang="it-IT" dirty="0" smtClean="0"/>
              <a:t>La più famosa è la </a:t>
            </a:r>
            <a:r>
              <a:rPr lang="it-IT" i="1" dirty="0" smtClean="0"/>
              <a:t>Chanson de Roland </a:t>
            </a:r>
            <a:r>
              <a:rPr lang="it-IT" dirty="0" smtClean="0"/>
              <a:t>appartenente al ciclo cosiddetto carolingio</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Chanson de Roland</a:t>
            </a:r>
            <a:endParaRPr lang="it-IT" i="1" dirty="0"/>
          </a:p>
        </p:txBody>
      </p:sp>
      <p:sp>
        <p:nvSpPr>
          <p:cNvPr id="3" name="Segnaposto contenuto 2"/>
          <p:cNvSpPr>
            <a:spLocks noGrp="1"/>
          </p:cNvSpPr>
          <p:nvPr>
            <p:ph idx="1"/>
          </p:nvPr>
        </p:nvSpPr>
        <p:spPr/>
        <p:txBody>
          <a:bodyPr>
            <a:normAutofit fontScale="92500" lnSpcReduction="10000"/>
          </a:bodyPr>
          <a:lstStyle/>
          <a:p>
            <a:pPr algn="just"/>
            <a:r>
              <a:rPr lang="it-IT" dirty="0" smtClean="0"/>
              <a:t>Fu composta in lingua d’</a:t>
            </a:r>
            <a:r>
              <a:rPr lang="it-IT" i="1" dirty="0" smtClean="0"/>
              <a:t>oil</a:t>
            </a:r>
            <a:r>
              <a:rPr lang="it-IT" dirty="0" smtClean="0"/>
              <a:t> intorno al 1075, ma il manoscritto più antico, in lingua anglo-normanna e conservato ad Oxford, è databile attorno al 1150.</a:t>
            </a:r>
          </a:p>
          <a:p>
            <a:pPr algn="just"/>
            <a:r>
              <a:rPr lang="it-IT" dirty="0" smtClean="0"/>
              <a:t>La paternità dell’opera  attribuibile, seppur non in maniera certa, al monaco Turoldo.</a:t>
            </a:r>
          </a:p>
          <a:p>
            <a:pPr algn="just"/>
            <a:r>
              <a:rPr lang="it-IT" dirty="0" smtClean="0"/>
              <a:t>Le vicende narrate nella Chanson de Roland sono una ripresa amplificata di eventi documentati nelle fonti, in particolare della </a:t>
            </a:r>
            <a:r>
              <a:rPr lang="it-IT" i="1" dirty="0" smtClean="0"/>
              <a:t>Vita </a:t>
            </a:r>
            <a:r>
              <a:rPr lang="it-IT" i="1" dirty="0" err="1" smtClean="0"/>
              <a:t>Karoli</a:t>
            </a:r>
            <a:r>
              <a:rPr lang="it-IT" i="1" dirty="0" smtClean="0"/>
              <a:t> </a:t>
            </a:r>
            <a:r>
              <a:rPr lang="it-IT" dirty="0" smtClean="0"/>
              <a:t>dello storico di corte </a:t>
            </a:r>
            <a:r>
              <a:rPr lang="it-IT" dirty="0" err="1" smtClean="0"/>
              <a:t>Eginardo</a:t>
            </a:r>
            <a:r>
              <a:rPr lang="it-IT" dirty="0" smtClean="0"/>
              <a:t>. </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LIRICA: LA POESIA TROBADORICA</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b="1" dirty="0" smtClean="0"/>
              <a:t>All’alba del XII </a:t>
            </a:r>
            <a:r>
              <a:rPr lang="it-IT" dirty="0" smtClean="0"/>
              <a:t>secolo sorge nella Francia meridionale il primo movimento letterario europeo consapevole della propria identità: il movimento trobadorico in lingua d’oc.</a:t>
            </a:r>
          </a:p>
          <a:p>
            <a:pPr algn="just"/>
            <a:r>
              <a:rPr lang="it-IT" dirty="0" smtClean="0"/>
              <a:t>Al centro delle liriche la </a:t>
            </a:r>
            <a:r>
              <a:rPr lang="it-IT" b="1" dirty="0" smtClean="0"/>
              <a:t>concezione d’amore </a:t>
            </a:r>
            <a:r>
              <a:rPr lang="it-IT" dirty="0" smtClean="0"/>
              <a:t>detta</a:t>
            </a:r>
            <a:r>
              <a:rPr lang="it-IT" b="1" dirty="0" smtClean="0"/>
              <a:t> cortese</a:t>
            </a:r>
            <a:r>
              <a:rPr lang="it-IT" dirty="0" smtClean="0"/>
              <a:t>. Tale concezione d’amore appare come la trasposizione sul piano sentimentale dell’atto di vassallaggio che lega il feudatario al suo signore.</a:t>
            </a:r>
          </a:p>
          <a:p>
            <a:pPr algn="just"/>
            <a:r>
              <a:rPr lang="it-IT" dirty="0" smtClean="0"/>
              <a:t>Il trovatore più importante è </a:t>
            </a:r>
            <a:r>
              <a:rPr lang="it-IT" b="1" dirty="0" smtClean="0"/>
              <a:t>Guglielmo IX </a:t>
            </a:r>
            <a:r>
              <a:rPr lang="it-IT" dirty="0" smtClean="0"/>
              <a:t>d’</a:t>
            </a:r>
            <a:r>
              <a:rPr lang="it-IT" dirty="0" err="1" smtClean="0"/>
              <a:t>Aquitania</a:t>
            </a:r>
            <a:r>
              <a:rPr lang="it-IT" dirty="0" smtClean="0"/>
              <a:t>  (1071-1126), ma anche altri nomi sono noti: </a:t>
            </a:r>
            <a:r>
              <a:rPr lang="it-IT" b="1" dirty="0" err="1" smtClean="0"/>
              <a:t>Arnaut</a:t>
            </a:r>
            <a:r>
              <a:rPr lang="it-IT" b="1" dirty="0" smtClean="0"/>
              <a:t> Daniel, </a:t>
            </a:r>
            <a:r>
              <a:rPr lang="it-IT" b="1" dirty="0" err="1" smtClean="0"/>
              <a:t>Jaufrè</a:t>
            </a:r>
            <a:r>
              <a:rPr lang="it-IT" b="1" dirty="0" smtClean="0"/>
              <a:t> </a:t>
            </a:r>
            <a:r>
              <a:rPr lang="it-IT" b="1" dirty="0" err="1" smtClean="0"/>
              <a:t>Rudel</a:t>
            </a:r>
            <a:r>
              <a:rPr lang="it-IT" b="1" dirty="0" smtClean="0"/>
              <a:t>, </a:t>
            </a:r>
            <a:r>
              <a:rPr lang="it-IT" b="1" dirty="0" err="1" smtClean="0"/>
              <a:t>Bernart</a:t>
            </a:r>
            <a:r>
              <a:rPr lang="it-IT" b="1" dirty="0" smtClean="0"/>
              <a:t> de </a:t>
            </a:r>
            <a:r>
              <a:rPr lang="it-IT" b="1" dirty="0" err="1" smtClean="0"/>
              <a:t>Ventadorn</a:t>
            </a:r>
            <a:r>
              <a:rPr lang="it-IT" b="1" dirty="0" smtClean="0"/>
              <a:t>, </a:t>
            </a:r>
            <a:r>
              <a:rPr lang="it-IT" b="1" dirty="0" err="1" smtClean="0"/>
              <a:t>Bertran</a:t>
            </a:r>
            <a:r>
              <a:rPr lang="it-IT" b="1" dirty="0" smtClean="0"/>
              <a:t> de </a:t>
            </a:r>
            <a:r>
              <a:rPr lang="it-IT" b="1" dirty="0" err="1" smtClean="0"/>
              <a:t>Born</a:t>
            </a:r>
            <a:r>
              <a:rPr lang="it-IT" dirty="0" smtClean="0"/>
              <a:t>. Il primo è esponente del </a:t>
            </a:r>
            <a:r>
              <a:rPr lang="it-IT" dirty="0" err="1" smtClean="0"/>
              <a:t>trobar</a:t>
            </a:r>
            <a:r>
              <a:rPr lang="it-IT" dirty="0" smtClean="0"/>
              <a:t> </a:t>
            </a:r>
            <a:r>
              <a:rPr lang="it-IT" dirty="0" err="1" smtClean="0"/>
              <a:t>clus</a:t>
            </a:r>
            <a:r>
              <a:rPr lang="it-IT" dirty="0" smtClean="0"/>
              <a:t>, il terzo del </a:t>
            </a:r>
            <a:r>
              <a:rPr lang="it-IT" dirty="0" err="1" smtClean="0"/>
              <a:t>trobar</a:t>
            </a:r>
            <a:r>
              <a:rPr lang="it-IT" dirty="0" smtClean="0"/>
              <a:t> leu. </a:t>
            </a:r>
            <a:r>
              <a:rPr lang="it-IT" dirty="0" err="1" smtClean="0"/>
              <a:t>Rudel</a:t>
            </a:r>
            <a:r>
              <a:rPr lang="it-IT" dirty="0" smtClean="0"/>
              <a:t> è ricordato per l’amor de </a:t>
            </a:r>
            <a:r>
              <a:rPr lang="it-IT" dirty="0" err="1" smtClean="0"/>
              <a:t>lohn</a:t>
            </a:r>
            <a:r>
              <a:rPr lang="it-IT" dirty="0" smtClean="0"/>
              <a:t>, mentre </a:t>
            </a:r>
            <a:r>
              <a:rPr lang="it-IT" dirty="0" err="1" smtClean="0"/>
              <a:t>Bertran</a:t>
            </a:r>
            <a:r>
              <a:rPr lang="it-IT" dirty="0" smtClean="0"/>
              <a:t> de </a:t>
            </a:r>
            <a:r>
              <a:rPr lang="it-IT" dirty="0" err="1" smtClean="0"/>
              <a:t>Born</a:t>
            </a:r>
            <a:r>
              <a:rPr lang="it-IT" dirty="0" smtClean="0"/>
              <a:t> per le scelte tematiche diverse da quelle amorose, ossia militari e guerresche.</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POESIA TROBADORICA IN LINGUA </a:t>
            </a:r>
            <a:r>
              <a:rPr lang="it-IT" dirty="0" err="1" smtClean="0"/>
              <a:t>D’OC</a:t>
            </a:r>
            <a:r>
              <a:rPr lang="it-IT" dirty="0" smtClean="0"/>
              <a:t> IN ITALIA</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A seguito della Crociata contro gli Albigesi, accusati di catarismo, nel 1209 i trovatori escono dalla Provenza e si rifugiano in diverse parti d’Europa.</a:t>
            </a:r>
          </a:p>
          <a:p>
            <a:pPr algn="just"/>
            <a:r>
              <a:rPr lang="it-IT" dirty="0" smtClean="0"/>
              <a:t>Qui nasce la figura del </a:t>
            </a:r>
            <a:r>
              <a:rPr lang="it-IT" dirty="0" err="1" smtClean="0"/>
              <a:t>troviere</a:t>
            </a:r>
            <a:r>
              <a:rPr lang="it-IT" dirty="0" smtClean="0"/>
              <a:t>: un trovatore che scrive in altre lingue, non in quella occitanica. La poesia trobadorica penetra anche in Germania dove tra il </a:t>
            </a:r>
            <a:r>
              <a:rPr lang="it-IT" dirty="0" err="1" smtClean="0"/>
              <a:t>XII</a:t>
            </a:r>
            <a:r>
              <a:rPr lang="it-IT" dirty="0" smtClean="0"/>
              <a:t> e il XIII secolo alcuni poeti si ispireranno alla poesia trobadorica. Saranno chiamati </a:t>
            </a:r>
            <a:r>
              <a:rPr lang="it-IT" i="1" dirty="0" err="1" smtClean="0"/>
              <a:t>Minnesänger</a:t>
            </a:r>
            <a:r>
              <a:rPr lang="it-IT" i="1" dirty="0" smtClean="0"/>
              <a:t>. </a:t>
            </a:r>
          </a:p>
          <a:p>
            <a:pPr algn="just"/>
            <a:r>
              <a:rPr lang="it-IT" dirty="0" smtClean="0"/>
              <a:t>Molti trovatori si rifugiano in Italia, e qui per imitazione sorgerà una poesia di tipo trobadorico ma in lingua provenzale. Anche poeti italiani, come </a:t>
            </a:r>
            <a:r>
              <a:rPr lang="it-IT" b="1" dirty="0" err="1" smtClean="0"/>
              <a:t>Sordello</a:t>
            </a:r>
            <a:r>
              <a:rPr lang="it-IT" b="1" dirty="0" smtClean="0"/>
              <a:t> da </a:t>
            </a:r>
            <a:r>
              <a:rPr lang="it-IT" b="1" dirty="0" err="1" smtClean="0"/>
              <a:t>Goito</a:t>
            </a:r>
            <a:r>
              <a:rPr lang="it-IT" dirty="0" smtClean="0"/>
              <a:t>, scriveranno in lingua d’oc. Di quest’ultimo, sulla linea dell’invettiva politica e della polemica moralistica è il famoso </a:t>
            </a:r>
            <a:r>
              <a:rPr lang="it-IT" i="1" dirty="0" smtClean="0"/>
              <a:t>Compianto in morte di </a:t>
            </a:r>
            <a:r>
              <a:rPr lang="it-IT" i="1" dirty="0" err="1" smtClean="0"/>
              <a:t>Blacatz</a:t>
            </a:r>
            <a:r>
              <a:rPr lang="it-IT" i="1" dirty="0" smtClean="0"/>
              <a:t>.</a:t>
            </a:r>
          </a:p>
          <a:p>
            <a:pPr algn="just"/>
            <a:endParaRPr lang="it-IT"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GENERI DELLA POESIA TROBADORICA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r>
              <a:rPr lang="it-IT" i="1" dirty="0" err="1" smtClean="0"/>
              <a:t>Canso</a:t>
            </a:r>
            <a:r>
              <a:rPr lang="it-IT" dirty="0" smtClean="0"/>
              <a:t> (canzone) </a:t>
            </a:r>
            <a:r>
              <a:rPr lang="it-IT" dirty="0" err="1" smtClean="0"/>
              <a:t>–</a:t>
            </a:r>
            <a:r>
              <a:rPr lang="it-IT" dirty="0" smtClean="0"/>
              <a:t> componimento più elevato destinato a celebrare l’amore</a:t>
            </a:r>
          </a:p>
          <a:p>
            <a:pPr algn="just"/>
            <a:r>
              <a:rPr lang="it-IT" dirty="0" smtClean="0"/>
              <a:t>Ballata </a:t>
            </a:r>
            <a:r>
              <a:rPr lang="it-IT" dirty="0" err="1" smtClean="0"/>
              <a:t>–</a:t>
            </a:r>
            <a:r>
              <a:rPr lang="it-IT" dirty="0" smtClean="0"/>
              <a:t> componimento di stile meno elevato</a:t>
            </a:r>
          </a:p>
          <a:p>
            <a:pPr algn="just"/>
            <a:r>
              <a:rPr lang="it-IT" dirty="0" smtClean="0"/>
              <a:t>Sirventese </a:t>
            </a:r>
            <a:r>
              <a:rPr lang="it-IT" dirty="0" err="1" smtClean="0"/>
              <a:t>–</a:t>
            </a:r>
            <a:r>
              <a:rPr lang="it-IT" dirty="0" smtClean="0"/>
              <a:t> di argomento politico</a:t>
            </a:r>
          </a:p>
          <a:p>
            <a:pPr algn="just"/>
            <a:r>
              <a:rPr lang="it-IT" dirty="0" smtClean="0"/>
              <a:t>Tenzone </a:t>
            </a:r>
            <a:r>
              <a:rPr lang="it-IT" dirty="0" err="1" smtClean="0"/>
              <a:t>–</a:t>
            </a:r>
            <a:r>
              <a:rPr lang="it-IT" dirty="0" smtClean="0"/>
              <a:t> scambio di componimenti tra poeti che discutevano di questioni d’amore spesso anche in toni polemici. </a:t>
            </a:r>
          </a:p>
          <a:p>
            <a:pPr algn="just"/>
            <a:r>
              <a:rPr lang="it-IT" dirty="0" err="1" smtClean="0"/>
              <a:t>Plahn</a:t>
            </a:r>
            <a:r>
              <a:rPr lang="it-IT" dirty="0" smtClean="0"/>
              <a:t> </a:t>
            </a:r>
            <a:r>
              <a:rPr lang="it-IT" dirty="0" err="1" smtClean="0"/>
              <a:t>–</a:t>
            </a:r>
            <a:r>
              <a:rPr lang="it-IT" dirty="0" smtClean="0"/>
              <a:t> compianto funebre per le virtù di un signore feudale</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GENERI DELLA POESIA TROBADORICA (</a:t>
            </a:r>
            <a:r>
              <a:rPr lang="it-IT" dirty="0" err="1" smtClean="0"/>
              <a:t>2</a:t>
            </a:r>
            <a:r>
              <a:rPr lang="it-IT" dirty="0" smtClean="0"/>
              <a:t>)</a:t>
            </a:r>
            <a:endParaRPr lang="it-IT" dirty="0"/>
          </a:p>
        </p:txBody>
      </p:sp>
      <p:sp>
        <p:nvSpPr>
          <p:cNvPr id="3" name="Segnaposto contenuto 2"/>
          <p:cNvSpPr>
            <a:spLocks noGrp="1"/>
          </p:cNvSpPr>
          <p:nvPr>
            <p:ph idx="1"/>
          </p:nvPr>
        </p:nvSpPr>
        <p:spPr/>
        <p:txBody>
          <a:bodyPr/>
          <a:lstStyle/>
          <a:p>
            <a:pPr algn="just"/>
            <a:r>
              <a:rPr lang="it-IT" dirty="0" smtClean="0"/>
              <a:t>Pastorella </a:t>
            </a:r>
            <a:r>
              <a:rPr lang="it-IT" dirty="0" err="1" smtClean="0"/>
              <a:t>–</a:t>
            </a:r>
            <a:r>
              <a:rPr lang="it-IT" dirty="0" smtClean="0"/>
              <a:t> sorta di dialogo tra un cavaliere e una pastorella che alla fine gli si concede</a:t>
            </a:r>
          </a:p>
          <a:p>
            <a:pPr algn="just"/>
            <a:r>
              <a:rPr lang="it-IT" dirty="0" smtClean="0"/>
              <a:t>Alba </a:t>
            </a:r>
            <a:r>
              <a:rPr lang="it-IT" dirty="0" err="1" smtClean="0"/>
              <a:t>–</a:t>
            </a:r>
            <a:r>
              <a:rPr lang="it-IT" dirty="0" smtClean="0"/>
              <a:t> commiato degli amanti alla fine della notte</a:t>
            </a:r>
          </a:p>
          <a:p>
            <a:pPr algn="just"/>
            <a:r>
              <a:rPr lang="it-IT" i="1" dirty="0" err="1" smtClean="0"/>
              <a:t>Plazer</a:t>
            </a:r>
            <a:r>
              <a:rPr lang="it-IT" dirty="0" smtClean="0"/>
              <a:t> </a:t>
            </a:r>
            <a:r>
              <a:rPr lang="it-IT" dirty="0" err="1" smtClean="0"/>
              <a:t>–</a:t>
            </a:r>
            <a:r>
              <a:rPr lang="it-IT" dirty="0" smtClean="0"/>
              <a:t> elenco di cose o situazioni piacevoli legate al mondo della corte</a:t>
            </a:r>
          </a:p>
          <a:p>
            <a:pPr algn="just"/>
            <a:r>
              <a:rPr lang="it-IT" i="1" dirty="0" err="1" smtClean="0"/>
              <a:t>Enueg</a:t>
            </a:r>
            <a:r>
              <a:rPr lang="it-IT" dirty="0" smtClean="0"/>
              <a:t> </a:t>
            </a:r>
            <a:r>
              <a:rPr lang="it-IT" dirty="0" err="1" smtClean="0"/>
              <a:t>–</a:t>
            </a:r>
            <a:r>
              <a:rPr lang="it-IT" dirty="0" smtClean="0"/>
              <a:t> elenco di cose o situazioni sgradevoli legate al mondo della corte</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TotalTime>
  <Words>954</Words>
  <Application>Microsoft Macintosh PowerPoint</Application>
  <PresentationFormat>Presentazione su schermo (4:3)</PresentationFormat>
  <Paragraphs>42</Paragraphs>
  <Slides>11</Slides>
  <Notes>0</Notes>
  <HiddenSlides>0</HiddenSlides>
  <MMClips>0</MMClips>
  <ScaleCrop>false</ScaleCrop>
  <HeadingPairs>
    <vt:vector size="4" baseType="variant">
      <vt:variant>
        <vt:lpstr>Modello struttura</vt:lpstr>
      </vt:variant>
      <vt:variant>
        <vt:i4>1</vt:i4>
      </vt:variant>
      <vt:variant>
        <vt:lpstr>Titoli diapositive</vt:lpstr>
      </vt:variant>
      <vt:variant>
        <vt:i4>11</vt:i4>
      </vt:variant>
    </vt:vector>
  </HeadingPairs>
  <TitlesOfParts>
    <vt:vector size="12" baseType="lpstr">
      <vt:lpstr>Tema di Office</vt:lpstr>
      <vt:lpstr>LA NASCITA DELLE LETTERATURE ROMANZE: LE LETTERATURE D’OC E D’OIL</vt:lpstr>
      <vt:lpstr>IL PROCESSO DI FORMAZIONE DELLA LETTERATURA</vt:lpstr>
      <vt:lpstr>LE LETTERATURE D’OC E D’OIL</vt:lpstr>
      <vt:lpstr>Le Chansons de geste</vt:lpstr>
      <vt:lpstr>La Chanson de Roland</vt:lpstr>
      <vt:lpstr>LA LIRICA: LA POESIA TROBADORICA</vt:lpstr>
      <vt:lpstr>LA POESIA TROBADORICA IN LINGUA D’OC IN ITALIA</vt:lpstr>
      <vt:lpstr>GENERI DELLA POESIA TROBADORICA (1)</vt:lpstr>
      <vt:lpstr>GENERI DELLA POESIA TROBADORICA (2)</vt:lpstr>
      <vt:lpstr>IL ROMANZO</vt:lpstr>
      <vt:lpstr>I MOTIVI DEL RITARDO ITALIANO</vt:lpstr>
    </vt:vector>
  </TitlesOfParts>
  <Company>Liceo MALPIGHI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NASCITA DELLE LETTERATURE ROMANZE: LE LETTERATURE D’OC E D’OIL</dc:title>
  <dc:creator>Mara Ferroni</dc:creator>
  <cp:lastModifiedBy>Mara Ferroni</cp:lastModifiedBy>
  <cp:revision>6</cp:revision>
  <dcterms:created xsi:type="dcterms:W3CDTF">2015-09-23T03:40:10Z</dcterms:created>
  <dcterms:modified xsi:type="dcterms:W3CDTF">2015-09-23T03:55:09Z</dcterms:modified>
</cp:coreProperties>
</file>